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2" r:id="rId7"/>
    <p:sldId id="283" r:id="rId8"/>
    <p:sldId id="263" r:id="rId9"/>
    <p:sldId id="264" r:id="rId10"/>
    <p:sldId id="261" r:id="rId11"/>
    <p:sldId id="265" r:id="rId12"/>
    <p:sldId id="266" r:id="rId13"/>
    <p:sldId id="267" r:id="rId14"/>
    <p:sldId id="284"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7C7C7"/>
    <a:srgbClr val="817778"/>
    <a:srgbClr val="7F8078"/>
    <a:srgbClr val="7C78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150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095C5A9-8D05-4ADE-BE53-91EAA28D8805}"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55F829-25EF-4FC2-B6E7-A655F2634601}" type="slidenum">
              <a:rPr lang="en-US" smtClean="0"/>
              <a:t>‹#›</a:t>
            </a:fld>
            <a:endParaRPr lang="en-US"/>
          </a:p>
        </p:txBody>
      </p:sp>
    </p:spTree>
    <p:extLst>
      <p:ext uri="{BB962C8B-B14F-4D97-AF65-F5344CB8AC3E}">
        <p14:creationId xmlns:p14="http://schemas.microsoft.com/office/powerpoint/2010/main" val="1872977660"/>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095C5A9-8D05-4ADE-BE53-91EAA28D8805}"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55F829-25EF-4FC2-B6E7-A655F2634601}" type="slidenum">
              <a:rPr lang="en-US" smtClean="0"/>
              <a:t>‹#›</a:t>
            </a:fld>
            <a:endParaRPr lang="en-US"/>
          </a:p>
        </p:txBody>
      </p:sp>
    </p:spTree>
    <p:extLst>
      <p:ext uri="{BB962C8B-B14F-4D97-AF65-F5344CB8AC3E}">
        <p14:creationId xmlns:p14="http://schemas.microsoft.com/office/powerpoint/2010/main" val="17552885"/>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095C5A9-8D05-4ADE-BE53-91EAA28D8805}"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55F829-25EF-4FC2-B6E7-A655F2634601}" type="slidenum">
              <a:rPr lang="en-US" smtClean="0"/>
              <a:t>‹#›</a:t>
            </a:fld>
            <a:endParaRPr lang="en-US"/>
          </a:p>
        </p:txBody>
      </p:sp>
    </p:spTree>
    <p:extLst>
      <p:ext uri="{BB962C8B-B14F-4D97-AF65-F5344CB8AC3E}">
        <p14:creationId xmlns:p14="http://schemas.microsoft.com/office/powerpoint/2010/main" val="2551274465"/>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095C5A9-8D05-4ADE-BE53-91EAA28D8805}"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55F829-25EF-4FC2-B6E7-A655F2634601}" type="slidenum">
              <a:rPr lang="en-US" smtClean="0"/>
              <a:t>‹#›</a:t>
            </a:fld>
            <a:endParaRPr lang="en-US"/>
          </a:p>
        </p:txBody>
      </p:sp>
    </p:spTree>
    <p:extLst>
      <p:ext uri="{BB962C8B-B14F-4D97-AF65-F5344CB8AC3E}">
        <p14:creationId xmlns:p14="http://schemas.microsoft.com/office/powerpoint/2010/main" val="3596981569"/>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095C5A9-8D05-4ADE-BE53-91EAA28D8805}"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55F829-25EF-4FC2-B6E7-A655F2634601}" type="slidenum">
              <a:rPr lang="en-US" smtClean="0"/>
              <a:t>‹#›</a:t>
            </a:fld>
            <a:endParaRPr lang="en-US"/>
          </a:p>
        </p:txBody>
      </p:sp>
    </p:spTree>
    <p:extLst>
      <p:ext uri="{BB962C8B-B14F-4D97-AF65-F5344CB8AC3E}">
        <p14:creationId xmlns:p14="http://schemas.microsoft.com/office/powerpoint/2010/main" val="2733959109"/>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095C5A9-8D05-4ADE-BE53-91EAA28D8805}"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55F829-25EF-4FC2-B6E7-A655F2634601}" type="slidenum">
              <a:rPr lang="en-US" smtClean="0"/>
              <a:t>‹#›</a:t>
            </a:fld>
            <a:endParaRPr lang="en-US"/>
          </a:p>
        </p:txBody>
      </p:sp>
    </p:spTree>
    <p:extLst>
      <p:ext uri="{BB962C8B-B14F-4D97-AF65-F5344CB8AC3E}">
        <p14:creationId xmlns:p14="http://schemas.microsoft.com/office/powerpoint/2010/main" val="859484584"/>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095C5A9-8D05-4ADE-BE53-91EAA28D8805}" type="datetimeFigureOut">
              <a:rPr lang="en-US" smtClean="0"/>
              <a:t>12/3/2017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55F829-25EF-4FC2-B6E7-A655F2634601}" type="slidenum">
              <a:rPr lang="en-US" smtClean="0"/>
              <a:t>‹#›</a:t>
            </a:fld>
            <a:endParaRPr lang="en-US"/>
          </a:p>
        </p:txBody>
      </p:sp>
    </p:spTree>
    <p:extLst>
      <p:ext uri="{BB962C8B-B14F-4D97-AF65-F5344CB8AC3E}">
        <p14:creationId xmlns:p14="http://schemas.microsoft.com/office/powerpoint/2010/main" val="1378480393"/>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095C5A9-8D05-4ADE-BE53-91EAA28D8805}" type="datetimeFigureOut">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55F829-25EF-4FC2-B6E7-A655F2634601}" type="slidenum">
              <a:rPr lang="en-US" smtClean="0"/>
              <a:t>‹#›</a:t>
            </a:fld>
            <a:endParaRPr lang="en-US"/>
          </a:p>
        </p:txBody>
      </p:sp>
    </p:spTree>
    <p:extLst>
      <p:ext uri="{BB962C8B-B14F-4D97-AF65-F5344CB8AC3E}">
        <p14:creationId xmlns:p14="http://schemas.microsoft.com/office/powerpoint/2010/main" val="3708607084"/>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95C5A9-8D05-4ADE-BE53-91EAA28D8805}" type="datetimeFigureOut">
              <a:rPr lang="en-US" smtClean="0"/>
              <a:t>12/3/2017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55F829-25EF-4FC2-B6E7-A655F2634601}" type="slidenum">
              <a:rPr lang="en-US" smtClean="0"/>
              <a:t>‹#›</a:t>
            </a:fld>
            <a:endParaRPr lang="en-US"/>
          </a:p>
        </p:txBody>
      </p:sp>
    </p:spTree>
    <p:extLst>
      <p:ext uri="{BB962C8B-B14F-4D97-AF65-F5344CB8AC3E}">
        <p14:creationId xmlns:p14="http://schemas.microsoft.com/office/powerpoint/2010/main" val="2967000835"/>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095C5A9-8D05-4ADE-BE53-91EAA28D8805}"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55F829-25EF-4FC2-B6E7-A655F2634601}" type="slidenum">
              <a:rPr lang="en-US" smtClean="0"/>
              <a:t>‹#›</a:t>
            </a:fld>
            <a:endParaRPr lang="en-US"/>
          </a:p>
        </p:txBody>
      </p:sp>
    </p:spTree>
    <p:extLst>
      <p:ext uri="{BB962C8B-B14F-4D97-AF65-F5344CB8AC3E}">
        <p14:creationId xmlns:p14="http://schemas.microsoft.com/office/powerpoint/2010/main" val="884711423"/>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095C5A9-8D05-4ADE-BE53-91EAA28D8805}"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55F829-25EF-4FC2-B6E7-A655F2634601}" type="slidenum">
              <a:rPr lang="en-US" smtClean="0"/>
              <a:t>‹#›</a:t>
            </a:fld>
            <a:endParaRPr lang="en-US"/>
          </a:p>
        </p:txBody>
      </p:sp>
    </p:spTree>
    <p:extLst>
      <p:ext uri="{BB962C8B-B14F-4D97-AF65-F5344CB8AC3E}">
        <p14:creationId xmlns:p14="http://schemas.microsoft.com/office/powerpoint/2010/main" val="2471202123"/>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95C5A9-8D05-4ADE-BE53-91EAA28D8805}" type="datetimeFigureOut">
              <a:rPr lang="en-US" smtClean="0"/>
              <a:t>12/3/2017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55F829-25EF-4FC2-B6E7-A655F2634601}" type="slidenum">
              <a:rPr lang="en-US" smtClean="0"/>
              <a:t>‹#›</a:t>
            </a:fld>
            <a:endParaRPr lang="en-US"/>
          </a:p>
        </p:txBody>
      </p:sp>
    </p:spTree>
    <p:extLst>
      <p:ext uri="{BB962C8B-B14F-4D97-AF65-F5344CB8AC3E}">
        <p14:creationId xmlns:p14="http://schemas.microsoft.com/office/powerpoint/2010/main" val="4566244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77147"/>
            <a:ext cx="9144000" cy="6080798"/>
          </a:xfrm>
          <a:prstGeom prst="rect">
            <a:avLst/>
          </a:prstGeom>
        </p:spPr>
      </p:pic>
      <p:sp>
        <p:nvSpPr>
          <p:cNvPr id="5" name="TextBox 4"/>
          <p:cNvSpPr txBox="1"/>
          <p:nvPr/>
        </p:nvSpPr>
        <p:spPr>
          <a:xfrm>
            <a:off x="0" y="0"/>
            <a:ext cx="9144000" cy="584775"/>
          </a:xfrm>
          <a:prstGeom prst="rect">
            <a:avLst/>
          </a:prstGeom>
          <a:solidFill>
            <a:srgbClr val="817778"/>
          </a:solidFill>
        </p:spPr>
        <p:txBody>
          <a:bodyPr wrap="square" rtlCol="0">
            <a:spAutoFit/>
          </a:bodyPr>
          <a:lstStyle/>
          <a:p>
            <a:pPr algn="ctr"/>
            <a:r>
              <a:rPr lang="en-US" sz="3200" b="1">
                <a:solidFill>
                  <a:srgbClr val="FFFF00"/>
                </a:solidFill>
              </a:rPr>
              <a:t>Philippians 1.27-30</a:t>
            </a:r>
            <a:endParaRPr lang="en-US" sz="3200" b="1" dirty="0">
              <a:solidFill>
                <a:srgbClr val="FFFF00"/>
              </a:solidFill>
            </a:endParaRPr>
          </a:p>
        </p:txBody>
      </p:sp>
      <p:sp>
        <p:nvSpPr>
          <p:cNvPr id="7" name="TextBox 6"/>
          <p:cNvSpPr txBox="1"/>
          <p:nvPr/>
        </p:nvSpPr>
        <p:spPr>
          <a:xfrm>
            <a:off x="0" y="6457890"/>
            <a:ext cx="9144000" cy="400110"/>
          </a:xfrm>
          <a:prstGeom prst="rect">
            <a:avLst/>
          </a:prstGeom>
          <a:solidFill>
            <a:srgbClr val="817778"/>
          </a:solidFill>
        </p:spPr>
        <p:txBody>
          <a:bodyPr wrap="square" rtlCol="0">
            <a:spAutoFit/>
          </a:bodyPr>
          <a:lstStyle/>
          <a:p>
            <a:pPr algn="ctr"/>
            <a:r>
              <a:rPr lang="en-US" sz="2000" dirty="0">
                <a:solidFill>
                  <a:schemeClr val="bg1"/>
                </a:solidFill>
              </a:rPr>
              <a:t>Roman highway through ancient Philippi / ©2012 Todd Bolen / BiblePlaces.com</a:t>
            </a:r>
          </a:p>
        </p:txBody>
      </p:sp>
    </p:spTree>
    <p:extLst>
      <p:ext uri="{BB962C8B-B14F-4D97-AF65-F5344CB8AC3E}">
        <p14:creationId xmlns:p14="http://schemas.microsoft.com/office/powerpoint/2010/main" val="3018088491"/>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77202"/>
            <a:ext cx="9144000" cy="6080798"/>
          </a:xfrm>
          <a:prstGeom prst="rect">
            <a:avLst/>
          </a:prstGeom>
        </p:spPr>
      </p:pic>
      <p:sp>
        <p:nvSpPr>
          <p:cNvPr id="5" name="TextBox 4"/>
          <p:cNvSpPr txBox="1"/>
          <p:nvPr/>
        </p:nvSpPr>
        <p:spPr>
          <a:xfrm>
            <a:off x="0" y="0"/>
            <a:ext cx="9144000" cy="4524315"/>
          </a:xfrm>
          <a:prstGeom prst="rect">
            <a:avLst/>
          </a:prstGeom>
          <a:solidFill>
            <a:srgbClr val="817778"/>
          </a:solidFill>
        </p:spPr>
        <p:txBody>
          <a:bodyPr wrap="square" rtlCol="0">
            <a:spAutoFit/>
          </a:bodyPr>
          <a:lstStyle/>
          <a:p>
            <a:r>
              <a:rPr lang="en-US" sz="3200" dirty="0">
                <a:solidFill>
                  <a:schemeClr val="bg1"/>
                </a:solidFill>
              </a:rPr>
              <a:t>Philippians 1.27 NET:  Only </a:t>
            </a:r>
            <a:r>
              <a:rPr lang="en-US" sz="3200" b="1" u="sng" dirty="0">
                <a:solidFill>
                  <a:srgbClr val="FFFF00"/>
                </a:solidFill>
              </a:rPr>
              <a:t>conduct yourselves </a:t>
            </a:r>
            <a:r>
              <a:rPr lang="en-US" sz="3200" dirty="0">
                <a:solidFill>
                  <a:schemeClr val="bg1"/>
                </a:solidFill>
              </a:rPr>
              <a:t>in a manner worthy of the gospel of Christ …</a:t>
            </a:r>
          </a:p>
          <a:p>
            <a:endParaRPr lang="en-US" sz="3200" dirty="0">
              <a:solidFill>
                <a:schemeClr val="bg1"/>
              </a:solidFill>
            </a:endParaRPr>
          </a:p>
          <a:p>
            <a:pPr algn="r"/>
            <a:r>
              <a:rPr lang="el-GR" sz="3200" dirty="0">
                <a:solidFill>
                  <a:srgbClr val="FFFF00"/>
                </a:solidFill>
                <a:latin typeface="Times New Roman" panose="02020603050405020304" pitchFamily="18" charset="0"/>
                <a:cs typeface="Times New Roman" panose="02020603050405020304" pitchFamily="18" charset="0"/>
              </a:rPr>
              <a:t>πολιτεύομαι</a:t>
            </a:r>
            <a:r>
              <a:rPr lang="en-US" sz="3200" dirty="0">
                <a:solidFill>
                  <a:srgbClr val="FFFF00"/>
                </a:solidFill>
              </a:rPr>
              <a:t> = I lead my life</a:t>
            </a:r>
          </a:p>
          <a:p>
            <a:pPr algn="r"/>
            <a:r>
              <a:rPr lang="en-US" sz="3200" dirty="0">
                <a:solidFill>
                  <a:srgbClr val="FFFF00"/>
                </a:solidFill>
              </a:rPr>
              <a:t>[related to citizenship duties]</a:t>
            </a:r>
          </a:p>
          <a:p>
            <a:endParaRPr lang="en-US" sz="3200" dirty="0">
              <a:solidFill>
                <a:schemeClr val="bg1"/>
              </a:solidFill>
            </a:endParaRPr>
          </a:p>
          <a:p>
            <a:r>
              <a:rPr lang="en-US" sz="3200" dirty="0">
                <a:solidFill>
                  <a:schemeClr val="bg1"/>
                </a:solidFill>
              </a:rPr>
              <a:t>Philippians 1.27 NLT:  Above all, you must </a:t>
            </a:r>
            <a:r>
              <a:rPr lang="en-US" sz="3200" b="1" u="sng" dirty="0">
                <a:solidFill>
                  <a:srgbClr val="FFFF00"/>
                </a:solidFill>
              </a:rPr>
              <a:t>live as citizens of heaven, conducting yourselves </a:t>
            </a:r>
            <a:r>
              <a:rPr lang="en-US" sz="3200" dirty="0">
                <a:solidFill>
                  <a:schemeClr val="bg1"/>
                </a:solidFill>
              </a:rPr>
              <a:t>in a manner worthy of the Good News about Christ.</a:t>
            </a:r>
          </a:p>
        </p:txBody>
      </p:sp>
      <p:cxnSp>
        <p:nvCxnSpPr>
          <p:cNvPr id="7" name="Straight Arrow Connector 6"/>
          <p:cNvCxnSpPr/>
          <p:nvPr/>
        </p:nvCxnSpPr>
        <p:spPr>
          <a:xfrm flipH="1">
            <a:off x="6466703" y="568411"/>
            <a:ext cx="1070919" cy="1013254"/>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flipV="1">
            <a:off x="6738551" y="2509292"/>
            <a:ext cx="387179" cy="543697"/>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2212401"/>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77202"/>
            <a:ext cx="9144000" cy="6080798"/>
          </a:xfrm>
          <a:prstGeom prst="rect">
            <a:avLst/>
          </a:prstGeom>
        </p:spPr>
      </p:pic>
      <p:sp>
        <p:nvSpPr>
          <p:cNvPr id="5" name="TextBox 4"/>
          <p:cNvSpPr txBox="1"/>
          <p:nvPr/>
        </p:nvSpPr>
        <p:spPr>
          <a:xfrm>
            <a:off x="0" y="0"/>
            <a:ext cx="9144000" cy="4031873"/>
          </a:xfrm>
          <a:prstGeom prst="rect">
            <a:avLst/>
          </a:prstGeom>
          <a:solidFill>
            <a:srgbClr val="817778"/>
          </a:solidFill>
        </p:spPr>
        <p:txBody>
          <a:bodyPr wrap="square" rtlCol="0">
            <a:spAutoFit/>
          </a:bodyPr>
          <a:lstStyle/>
          <a:p>
            <a:r>
              <a:rPr lang="en-US" sz="3200" dirty="0">
                <a:solidFill>
                  <a:schemeClr val="bg1"/>
                </a:solidFill>
              </a:rPr>
              <a:t>Philippians 1.29-30 NET:  For it has been </a:t>
            </a:r>
            <a:r>
              <a:rPr lang="en-US" sz="3200" b="1" u="sng" dirty="0">
                <a:solidFill>
                  <a:srgbClr val="FFFF00"/>
                </a:solidFill>
              </a:rPr>
              <a:t>granted</a:t>
            </a:r>
            <a:r>
              <a:rPr lang="en-US" sz="3200" dirty="0">
                <a:solidFill>
                  <a:schemeClr val="bg1"/>
                </a:solidFill>
              </a:rPr>
              <a:t> to you not only to believe in Christ but also to </a:t>
            </a:r>
          </a:p>
          <a:p>
            <a:r>
              <a:rPr lang="en-US" sz="3200" dirty="0">
                <a:solidFill>
                  <a:schemeClr val="bg1"/>
                </a:solidFill>
              </a:rPr>
              <a:t>suffer for him, since you are encountering </a:t>
            </a:r>
          </a:p>
          <a:p>
            <a:r>
              <a:rPr lang="en-US" sz="3200" dirty="0">
                <a:solidFill>
                  <a:schemeClr val="bg1"/>
                </a:solidFill>
              </a:rPr>
              <a:t>the same conflict that you saw me face and </a:t>
            </a:r>
          </a:p>
          <a:p>
            <a:r>
              <a:rPr lang="en-US" sz="3200" dirty="0">
                <a:solidFill>
                  <a:schemeClr val="bg1"/>
                </a:solidFill>
              </a:rPr>
              <a:t>now hear that I am facing.</a:t>
            </a:r>
          </a:p>
          <a:p>
            <a:endParaRPr lang="en-US" sz="3200" dirty="0">
              <a:solidFill>
                <a:schemeClr val="bg1"/>
              </a:solidFill>
            </a:endParaRPr>
          </a:p>
          <a:p>
            <a:r>
              <a:rPr lang="en-US" sz="3200" dirty="0">
                <a:solidFill>
                  <a:srgbClr val="FFFF00"/>
                </a:solidFill>
                <a:latin typeface="Times New Roman" panose="02020603050405020304" pitchFamily="18" charset="0"/>
                <a:cs typeface="Times New Roman" panose="02020603050405020304" pitchFamily="18" charset="0"/>
              </a:rPr>
              <a:t>					</a:t>
            </a:r>
            <a:r>
              <a:rPr lang="el-GR" sz="3200" dirty="0">
                <a:solidFill>
                  <a:srgbClr val="FFFF00"/>
                </a:solidFill>
                <a:latin typeface="Times New Roman" panose="02020603050405020304" pitchFamily="18" charset="0"/>
                <a:cs typeface="Times New Roman" panose="02020603050405020304" pitchFamily="18" charset="0"/>
              </a:rPr>
              <a:t>χαρίζομαι</a:t>
            </a:r>
            <a:r>
              <a:rPr lang="el-GR" sz="3200" dirty="0">
                <a:solidFill>
                  <a:srgbClr val="FFFF00"/>
                </a:solidFill>
              </a:rPr>
              <a:t> </a:t>
            </a:r>
            <a:r>
              <a:rPr lang="en-US" sz="3200" dirty="0">
                <a:solidFill>
                  <a:srgbClr val="FFFF00"/>
                </a:solidFill>
              </a:rPr>
              <a:t>= to give freely</a:t>
            </a:r>
          </a:p>
          <a:p>
            <a:r>
              <a:rPr lang="en-US" sz="3200" dirty="0">
                <a:solidFill>
                  <a:schemeClr val="bg1"/>
                </a:solidFill>
                <a:latin typeface="Times New Roman" panose="02020603050405020304" pitchFamily="18" charset="0"/>
                <a:cs typeface="Times New Roman" panose="02020603050405020304" pitchFamily="18" charset="0"/>
              </a:rPr>
              <a:t>					</a:t>
            </a:r>
            <a:r>
              <a:rPr lang="el-GR" sz="3200" dirty="0">
                <a:solidFill>
                  <a:schemeClr val="bg1"/>
                </a:solidFill>
                <a:latin typeface="Times New Roman" panose="02020603050405020304" pitchFamily="18" charset="0"/>
                <a:cs typeface="Times New Roman" panose="02020603050405020304" pitchFamily="18" charset="0"/>
              </a:rPr>
              <a:t>χάρις</a:t>
            </a:r>
            <a:r>
              <a:rPr lang="el-GR" sz="3200" dirty="0">
                <a:solidFill>
                  <a:schemeClr val="bg1"/>
                </a:solidFill>
              </a:rPr>
              <a:t> </a:t>
            </a:r>
            <a:r>
              <a:rPr lang="en-US" sz="3200" dirty="0">
                <a:solidFill>
                  <a:schemeClr val="bg1"/>
                </a:solidFill>
              </a:rPr>
              <a:t>= grace</a:t>
            </a:r>
          </a:p>
        </p:txBody>
      </p:sp>
      <p:cxnSp>
        <p:nvCxnSpPr>
          <p:cNvPr id="6" name="Straight Arrow Connector 5"/>
          <p:cNvCxnSpPr/>
          <p:nvPr/>
        </p:nvCxnSpPr>
        <p:spPr>
          <a:xfrm flipH="1">
            <a:off x="7957751" y="584887"/>
            <a:ext cx="24715" cy="2438399"/>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0946662"/>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77202"/>
            <a:ext cx="9144000" cy="6080798"/>
          </a:xfrm>
          <a:prstGeom prst="rect">
            <a:avLst/>
          </a:prstGeom>
        </p:spPr>
      </p:pic>
      <p:sp>
        <p:nvSpPr>
          <p:cNvPr id="5" name="TextBox 4"/>
          <p:cNvSpPr txBox="1"/>
          <p:nvPr/>
        </p:nvSpPr>
        <p:spPr>
          <a:xfrm>
            <a:off x="0" y="0"/>
            <a:ext cx="9144000" cy="2062103"/>
          </a:xfrm>
          <a:prstGeom prst="rect">
            <a:avLst/>
          </a:prstGeom>
          <a:solidFill>
            <a:srgbClr val="817778"/>
          </a:solidFill>
        </p:spPr>
        <p:txBody>
          <a:bodyPr wrap="square" rtlCol="0">
            <a:spAutoFit/>
          </a:bodyPr>
          <a:lstStyle/>
          <a:p>
            <a:r>
              <a:rPr lang="en-US" sz="3200" dirty="0">
                <a:solidFill>
                  <a:schemeClr val="bg1"/>
                </a:solidFill>
              </a:rPr>
              <a:t>Philippians 1.29-30 NET:  For it has been granted to you </a:t>
            </a:r>
            <a:r>
              <a:rPr lang="en-US" sz="3200" b="1" u="sng" dirty="0">
                <a:solidFill>
                  <a:srgbClr val="FFFF00"/>
                </a:solidFill>
              </a:rPr>
              <a:t>not only to believe in Christ but also to suffer for him</a:t>
            </a:r>
            <a:r>
              <a:rPr lang="en-US" sz="3200" dirty="0">
                <a:solidFill>
                  <a:schemeClr val="bg1"/>
                </a:solidFill>
              </a:rPr>
              <a:t>, since you are encountering the same conflict that you saw me face and now hear that I am facing.</a:t>
            </a:r>
          </a:p>
        </p:txBody>
      </p:sp>
    </p:spTree>
    <p:extLst>
      <p:ext uri="{BB962C8B-B14F-4D97-AF65-F5344CB8AC3E}">
        <p14:creationId xmlns:p14="http://schemas.microsoft.com/office/powerpoint/2010/main" val="732421837"/>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77202"/>
            <a:ext cx="9144000" cy="6080798"/>
          </a:xfrm>
          <a:prstGeom prst="rect">
            <a:avLst/>
          </a:prstGeom>
        </p:spPr>
      </p:pic>
      <p:sp>
        <p:nvSpPr>
          <p:cNvPr id="5" name="TextBox 4"/>
          <p:cNvSpPr txBox="1"/>
          <p:nvPr/>
        </p:nvSpPr>
        <p:spPr>
          <a:xfrm>
            <a:off x="0" y="0"/>
            <a:ext cx="9144000" cy="1077218"/>
          </a:xfrm>
          <a:prstGeom prst="rect">
            <a:avLst/>
          </a:prstGeom>
          <a:solidFill>
            <a:srgbClr val="817778"/>
          </a:solidFill>
        </p:spPr>
        <p:txBody>
          <a:bodyPr wrap="square" rtlCol="0">
            <a:spAutoFit/>
          </a:bodyPr>
          <a:lstStyle/>
          <a:p>
            <a:r>
              <a:rPr lang="en-US" sz="3200" dirty="0">
                <a:solidFill>
                  <a:schemeClr val="bg1"/>
                </a:solidFill>
              </a:rPr>
              <a:t>2 Timothy 3.12 NET:  Now in fact all who want to live godly lives in Christ Jesus will be persecuted. </a:t>
            </a:r>
          </a:p>
        </p:txBody>
      </p:sp>
    </p:spTree>
    <p:extLst>
      <p:ext uri="{BB962C8B-B14F-4D97-AF65-F5344CB8AC3E}">
        <p14:creationId xmlns:p14="http://schemas.microsoft.com/office/powerpoint/2010/main" val="207677750"/>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5097432"/>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77202"/>
            <a:ext cx="9144000" cy="6080798"/>
          </a:xfrm>
          <a:prstGeom prst="rect">
            <a:avLst/>
          </a:prstGeom>
        </p:spPr>
      </p:pic>
      <p:sp>
        <p:nvSpPr>
          <p:cNvPr id="5" name="TextBox 4"/>
          <p:cNvSpPr txBox="1"/>
          <p:nvPr/>
        </p:nvSpPr>
        <p:spPr>
          <a:xfrm>
            <a:off x="0" y="0"/>
            <a:ext cx="9144000" cy="4524315"/>
          </a:xfrm>
          <a:prstGeom prst="rect">
            <a:avLst/>
          </a:prstGeom>
          <a:solidFill>
            <a:srgbClr val="817778"/>
          </a:solidFill>
        </p:spPr>
        <p:txBody>
          <a:bodyPr wrap="square" rtlCol="0">
            <a:spAutoFit/>
          </a:bodyPr>
          <a:lstStyle/>
          <a:p>
            <a:r>
              <a:rPr lang="en-US" sz="3200" dirty="0">
                <a:solidFill>
                  <a:schemeClr val="bg1"/>
                </a:solidFill>
              </a:rPr>
              <a:t>Philippians 1.27-28 NET:  Only </a:t>
            </a:r>
            <a:r>
              <a:rPr lang="en-US" sz="3200" b="1" u="sng" dirty="0">
                <a:solidFill>
                  <a:srgbClr val="FFFF00"/>
                </a:solidFill>
              </a:rPr>
              <a:t>conduct yourselves in a manner worthy of the gospel</a:t>
            </a:r>
            <a:r>
              <a:rPr lang="en-US" sz="3200" u="sng" dirty="0">
                <a:solidFill>
                  <a:srgbClr val="FFFF00"/>
                </a:solidFill>
              </a:rPr>
              <a:t> </a:t>
            </a:r>
            <a:r>
              <a:rPr lang="en-US" sz="3200" b="1" u="sng" dirty="0">
                <a:solidFill>
                  <a:srgbClr val="FFFF00"/>
                </a:solidFill>
              </a:rPr>
              <a:t>of Christ</a:t>
            </a:r>
            <a:r>
              <a:rPr lang="en-US" sz="3200" b="1" dirty="0">
                <a:solidFill>
                  <a:srgbClr val="FFFF00"/>
                </a:solidFill>
              </a:rPr>
              <a:t> </a:t>
            </a:r>
            <a:r>
              <a:rPr lang="en-US" sz="3200" dirty="0">
                <a:solidFill>
                  <a:schemeClr val="bg1"/>
                </a:solidFill>
              </a:rPr>
              <a:t>so that– whether I come and see you or whether I remain absent– I should hear that you are standing firm in one spirit, with one mind, by contending side by side for the faith of the gospel, and by not being intimidated in any way by your opponents. This is a sign of their destruction, but of your salvation– a sign which is from God.</a:t>
            </a:r>
          </a:p>
        </p:txBody>
      </p:sp>
      <p:sp>
        <p:nvSpPr>
          <p:cNvPr id="2" name="Oval 1"/>
          <p:cNvSpPr/>
          <p:nvPr/>
        </p:nvSpPr>
        <p:spPr>
          <a:xfrm>
            <a:off x="4168346" y="34373"/>
            <a:ext cx="922638" cy="593124"/>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0531100"/>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77202"/>
            <a:ext cx="9144000" cy="6080798"/>
          </a:xfrm>
          <a:prstGeom prst="rect">
            <a:avLst/>
          </a:prstGeom>
        </p:spPr>
      </p:pic>
      <p:sp>
        <p:nvSpPr>
          <p:cNvPr id="5" name="TextBox 4"/>
          <p:cNvSpPr txBox="1"/>
          <p:nvPr/>
        </p:nvSpPr>
        <p:spPr>
          <a:xfrm>
            <a:off x="0" y="0"/>
            <a:ext cx="9144000" cy="5016758"/>
          </a:xfrm>
          <a:prstGeom prst="rect">
            <a:avLst/>
          </a:prstGeom>
          <a:solidFill>
            <a:srgbClr val="817778"/>
          </a:solidFill>
        </p:spPr>
        <p:txBody>
          <a:bodyPr wrap="square" rtlCol="0">
            <a:spAutoFit/>
          </a:bodyPr>
          <a:lstStyle/>
          <a:p>
            <a:r>
              <a:rPr lang="en-US" sz="3200" dirty="0">
                <a:solidFill>
                  <a:schemeClr val="bg1"/>
                </a:solidFill>
              </a:rPr>
              <a:t>Philippians 1.27-28 NET:  Only </a:t>
            </a:r>
            <a:r>
              <a:rPr lang="en-US" sz="3200" b="1" u="sng" dirty="0">
                <a:solidFill>
                  <a:srgbClr val="FFFF00"/>
                </a:solidFill>
              </a:rPr>
              <a:t>conduct yourselves in a manner worthy of the gospel</a:t>
            </a:r>
            <a:r>
              <a:rPr lang="en-US" sz="3200" u="sng" dirty="0">
                <a:solidFill>
                  <a:srgbClr val="FFFF00"/>
                </a:solidFill>
              </a:rPr>
              <a:t> </a:t>
            </a:r>
            <a:r>
              <a:rPr lang="en-US" sz="3200" b="1" u="sng" dirty="0">
                <a:solidFill>
                  <a:srgbClr val="FFFF00"/>
                </a:solidFill>
              </a:rPr>
              <a:t>of Christ</a:t>
            </a:r>
            <a:r>
              <a:rPr lang="en-US" sz="3200" b="1" dirty="0">
                <a:solidFill>
                  <a:srgbClr val="FFFF00"/>
                </a:solidFill>
              </a:rPr>
              <a:t> </a:t>
            </a:r>
            <a:r>
              <a:rPr lang="en-US" sz="3200" dirty="0">
                <a:solidFill>
                  <a:schemeClr val="bg1"/>
                </a:solidFill>
              </a:rPr>
              <a:t>...</a:t>
            </a:r>
          </a:p>
          <a:p>
            <a:endParaRPr lang="en-US" sz="3200" dirty="0">
              <a:solidFill>
                <a:schemeClr val="bg1"/>
              </a:solidFill>
            </a:endParaRPr>
          </a:p>
          <a:p>
            <a:r>
              <a:rPr lang="en-US" sz="3200" dirty="0">
                <a:solidFill>
                  <a:schemeClr val="bg1"/>
                </a:solidFill>
              </a:rPr>
              <a:t>In salvation, God justified us, he declared us to be legally righteous in his sight.</a:t>
            </a:r>
          </a:p>
          <a:p>
            <a:endParaRPr lang="en-US" sz="3200" dirty="0">
              <a:solidFill>
                <a:schemeClr val="bg1"/>
              </a:solidFill>
            </a:endParaRPr>
          </a:p>
          <a:p>
            <a:r>
              <a:rPr lang="en-US" sz="3200" dirty="0">
                <a:solidFill>
                  <a:schemeClr val="bg1"/>
                </a:solidFill>
              </a:rPr>
              <a:t>He did this by imputing [accounting] to us the righteousness of Christ.  </a:t>
            </a:r>
          </a:p>
          <a:p>
            <a:endParaRPr lang="en-US" sz="3200" dirty="0">
              <a:solidFill>
                <a:schemeClr val="bg1"/>
              </a:solidFill>
            </a:endParaRPr>
          </a:p>
          <a:p>
            <a:r>
              <a:rPr lang="en-US" sz="3200" dirty="0">
                <a:solidFill>
                  <a:schemeClr val="bg1"/>
                </a:solidFill>
              </a:rPr>
              <a:t>Now we learn how to live up to that righteousness!</a:t>
            </a:r>
          </a:p>
        </p:txBody>
      </p:sp>
    </p:spTree>
    <p:extLst>
      <p:ext uri="{BB962C8B-B14F-4D97-AF65-F5344CB8AC3E}">
        <p14:creationId xmlns:p14="http://schemas.microsoft.com/office/powerpoint/2010/main" val="4019953289"/>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77202"/>
            <a:ext cx="9144000" cy="6080798"/>
          </a:xfrm>
          <a:prstGeom prst="rect">
            <a:avLst/>
          </a:prstGeom>
        </p:spPr>
      </p:pic>
      <p:sp>
        <p:nvSpPr>
          <p:cNvPr id="5" name="TextBox 4"/>
          <p:cNvSpPr txBox="1"/>
          <p:nvPr/>
        </p:nvSpPr>
        <p:spPr>
          <a:xfrm>
            <a:off x="0" y="0"/>
            <a:ext cx="9144000" cy="4524315"/>
          </a:xfrm>
          <a:prstGeom prst="rect">
            <a:avLst/>
          </a:prstGeom>
          <a:solidFill>
            <a:srgbClr val="817778"/>
          </a:solidFill>
        </p:spPr>
        <p:txBody>
          <a:bodyPr wrap="square" rtlCol="0">
            <a:spAutoFit/>
          </a:bodyPr>
          <a:lstStyle/>
          <a:p>
            <a:r>
              <a:rPr lang="en-US" sz="3200" dirty="0">
                <a:solidFill>
                  <a:schemeClr val="bg1"/>
                </a:solidFill>
              </a:rPr>
              <a:t>Philippians 1.27-28 NET:  Only conduct yourselves in a manner worthy of the gospel of Christ so that– whether I come and see you or whether I remain absent– I should hear that </a:t>
            </a:r>
            <a:r>
              <a:rPr lang="en-US" sz="3200" b="1" u="sng" dirty="0">
                <a:solidFill>
                  <a:srgbClr val="FFFF00"/>
                </a:solidFill>
              </a:rPr>
              <a:t>you are standing firm in one spirit, with one mind, by contending side by side for the faith of the gospel, and by not being intimidated in any way by your opponents</a:t>
            </a:r>
            <a:r>
              <a:rPr lang="en-US" sz="3200" b="1" dirty="0">
                <a:solidFill>
                  <a:srgbClr val="FFFF00"/>
                </a:solidFill>
              </a:rPr>
              <a:t>. </a:t>
            </a:r>
            <a:r>
              <a:rPr lang="en-US" sz="3200" dirty="0">
                <a:solidFill>
                  <a:schemeClr val="bg1"/>
                </a:solidFill>
              </a:rPr>
              <a:t>This is a sign of their destruction, but of your salvation– a sign which is from God.</a:t>
            </a:r>
          </a:p>
        </p:txBody>
      </p:sp>
    </p:spTree>
    <p:extLst>
      <p:ext uri="{BB962C8B-B14F-4D97-AF65-F5344CB8AC3E}">
        <p14:creationId xmlns:p14="http://schemas.microsoft.com/office/powerpoint/2010/main" val="956678137"/>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77202"/>
            <a:ext cx="9144000" cy="6080798"/>
          </a:xfrm>
          <a:prstGeom prst="rect">
            <a:avLst/>
          </a:prstGeom>
        </p:spPr>
      </p:pic>
      <p:sp>
        <p:nvSpPr>
          <p:cNvPr id="5" name="TextBox 4"/>
          <p:cNvSpPr txBox="1"/>
          <p:nvPr/>
        </p:nvSpPr>
        <p:spPr>
          <a:xfrm>
            <a:off x="0" y="0"/>
            <a:ext cx="9144000" cy="5509200"/>
          </a:xfrm>
          <a:prstGeom prst="rect">
            <a:avLst/>
          </a:prstGeom>
          <a:solidFill>
            <a:srgbClr val="817778"/>
          </a:solidFill>
        </p:spPr>
        <p:txBody>
          <a:bodyPr wrap="square" rtlCol="0">
            <a:spAutoFit/>
          </a:bodyPr>
          <a:lstStyle/>
          <a:p>
            <a:r>
              <a:rPr lang="en-US" sz="3200" dirty="0">
                <a:solidFill>
                  <a:schemeClr val="bg1"/>
                </a:solidFill>
              </a:rPr>
              <a:t>Philippians 1.27-28 NET:  Only conduct yourselves in a manner worthy of the gospel of Christ so that– whether I come and see you or whether I remain absent– I should hear that you are standing firm in one spirit, with one mind, by contending side by side for the faith of the gospel, and by </a:t>
            </a:r>
            <a:r>
              <a:rPr lang="en-US" sz="3200" b="1" u="sng" dirty="0">
                <a:solidFill>
                  <a:srgbClr val="FFFF00"/>
                </a:solidFill>
              </a:rPr>
              <a:t>not being intimidated in any way by your opponents</a:t>
            </a:r>
            <a:r>
              <a:rPr lang="en-US" sz="3200" dirty="0">
                <a:solidFill>
                  <a:schemeClr val="bg1"/>
                </a:solidFill>
              </a:rPr>
              <a:t>. This is a sign of their destruction, but of your salvation– a sign which is from God.</a:t>
            </a:r>
          </a:p>
          <a:p>
            <a:endParaRPr lang="en-US" sz="3200" dirty="0">
              <a:solidFill>
                <a:schemeClr val="bg1"/>
              </a:solidFill>
            </a:endParaRPr>
          </a:p>
          <a:p>
            <a:r>
              <a:rPr lang="el-GR" sz="3200" dirty="0">
                <a:solidFill>
                  <a:srgbClr val="FFFF00"/>
                </a:solidFill>
                <a:latin typeface="Times New Roman" panose="02020603050405020304" pitchFamily="18" charset="0"/>
                <a:cs typeface="Times New Roman" panose="02020603050405020304" pitchFamily="18" charset="0"/>
              </a:rPr>
              <a:t>πτύρω</a:t>
            </a:r>
            <a:r>
              <a:rPr lang="en-US" sz="3200" dirty="0">
                <a:solidFill>
                  <a:srgbClr val="FFFF00"/>
                </a:solidFill>
              </a:rPr>
              <a:t> describes a horse that shies in battle.</a:t>
            </a:r>
          </a:p>
        </p:txBody>
      </p:sp>
      <p:sp>
        <p:nvSpPr>
          <p:cNvPr id="2" name="Oval 1"/>
          <p:cNvSpPr/>
          <p:nvPr/>
        </p:nvSpPr>
        <p:spPr>
          <a:xfrm>
            <a:off x="0" y="2891481"/>
            <a:ext cx="2092411" cy="708453"/>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flipH="1">
            <a:off x="1013254" y="3599934"/>
            <a:ext cx="214184" cy="1383958"/>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1711944"/>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77202"/>
            <a:ext cx="9144000" cy="6080798"/>
          </a:xfrm>
          <a:prstGeom prst="rect">
            <a:avLst/>
          </a:prstGeom>
        </p:spPr>
      </p:pic>
      <p:sp>
        <p:nvSpPr>
          <p:cNvPr id="5" name="TextBox 4"/>
          <p:cNvSpPr txBox="1"/>
          <p:nvPr/>
        </p:nvSpPr>
        <p:spPr>
          <a:xfrm>
            <a:off x="0" y="0"/>
            <a:ext cx="9144000" cy="4524315"/>
          </a:xfrm>
          <a:prstGeom prst="rect">
            <a:avLst/>
          </a:prstGeom>
          <a:solidFill>
            <a:srgbClr val="817778"/>
          </a:solidFill>
        </p:spPr>
        <p:txBody>
          <a:bodyPr wrap="square" rtlCol="0">
            <a:spAutoFit/>
          </a:bodyPr>
          <a:lstStyle/>
          <a:p>
            <a:r>
              <a:rPr lang="en-US" sz="3200" dirty="0">
                <a:solidFill>
                  <a:schemeClr val="bg1"/>
                </a:solidFill>
              </a:rPr>
              <a:t>Philippians 1.27-28 NET:  Only conduct yourselves in a manner worthy of the gospel of Christ so that– whether I come and see you or whether I remain absent– I should hear that you are </a:t>
            </a:r>
            <a:r>
              <a:rPr lang="en-US" sz="3200" b="1" u="sng" dirty="0">
                <a:solidFill>
                  <a:srgbClr val="FFFF00"/>
                </a:solidFill>
              </a:rPr>
              <a:t>standing firm in one spirit, with one mind, by contending side by side for the faith of the gospel</a:t>
            </a:r>
            <a:r>
              <a:rPr lang="en-US" sz="3200" dirty="0">
                <a:solidFill>
                  <a:schemeClr val="bg1"/>
                </a:solidFill>
              </a:rPr>
              <a:t>, and by not being intimidated in any way by your opponents. This is a sign of their destruction, but of your salvation– a sign which is from God.</a:t>
            </a:r>
          </a:p>
        </p:txBody>
      </p:sp>
    </p:spTree>
    <p:extLst>
      <p:ext uri="{BB962C8B-B14F-4D97-AF65-F5344CB8AC3E}">
        <p14:creationId xmlns:p14="http://schemas.microsoft.com/office/powerpoint/2010/main" val="171116450"/>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2296" r="21244"/>
          <a:stretch/>
        </p:blipFill>
        <p:spPr>
          <a:xfrm>
            <a:off x="0" y="-1"/>
            <a:ext cx="9144000" cy="5810491"/>
          </a:xfrm>
          <a:prstGeom prst="rect">
            <a:avLst/>
          </a:prstGeom>
        </p:spPr>
      </p:pic>
      <p:sp>
        <p:nvSpPr>
          <p:cNvPr id="3" name="TextBox 2"/>
          <p:cNvSpPr txBox="1"/>
          <p:nvPr/>
        </p:nvSpPr>
        <p:spPr>
          <a:xfrm>
            <a:off x="0" y="5764192"/>
            <a:ext cx="9144000" cy="1200329"/>
          </a:xfrm>
          <a:prstGeom prst="rect">
            <a:avLst/>
          </a:prstGeom>
          <a:solidFill>
            <a:srgbClr val="B7C7C7"/>
          </a:solidFill>
        </p:spPr>
        <p:txBody>
          <a:bodyPr wrap="square" rtlCol="0">
            <a:spAutoFit/>
          </a:bodyPr>
          <a:lstStyle/>
          <a:p>
            <a:pPr algn="ctr"/>
            <a:r>
              <a:rPr lang="en-US" sz="2400" dirty="0"/>
              <a:t>Infantry forming square to defend against a cavalry charge</a:t>
            </a:r>
          </a:p>
          <a:p>
            <a:pPr algn="ctr"/>
            <a:r>
              <a:rPr lang="en-US" sz="2400" dirty="0"/>
              <a:t>Elizabeth Thompson / on display at National Gallery </a:t>
            </a:r>
            <a:r>
              <a:rPr lang="en-US" sz="2400"/>
              <a:t>of Victoria</a:t>
            </a:r>
          </a:p>
          <a:p>
            <a:pPr algn="ctr"/>
            <a:endParaRPr lang="en-US" sz="2400" dirty="0"/>
          </a:p>
        </p:txBody>
      </p:sp>
    </p:spTree>
    <p:extLst>
      <p:ext uri="{BB962C8B-B14F-4D97-AF65-F5344CB8AC3E}">
        <p14:creationId xmlns:p14="http://schemas.microsoft.com/office/powerpoint/2010/main" val="3925359953"/>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77202"/>
            <a:ext cx="9144000" cy="6080798"/>
          </a:xfrm>
          <a:prstGeom prst="rect">
            <a:avLst/>
          </a:prstGeom>
        </p:spPr>
      </p:pic>
      <p:sp>
        <p:nvSpPr>
          <p:cNvPr id="5" name="TextBox 4"/>
          <p:cNvSpPr txBox="1"/>
          <p:nvPr/>
        </p:nvSpPr>
        <p:spPr>
          <a:xfrm>
            <a:off x="0" y="0"/>
            <a:ext cx="9144000" cy="5509200"/>
          </a:xfrm>
          <a:prstGeom prst="rect">
            <a:avLst/>
          </a:prstGeom>
          <a:solidFill>
            <a:srgbClr val="817778"/>
          </a:solidFill>
        </p:spPr>
        <p:txBody>
          <a:bodyPr wrap="square" rtlCol="0">
            <a:spAutoFit/>
          </a:bodyPr>
          <a:lstStyle/>
          <a:p>
            <a:r>
              <a:rPr lang="en-US" sz="3200" dirty="0">
                <a:solidFill>
                  <a:schemeClr val="bg1"/>
                </a:solidFill>
              </a:rPr>
              <a:t>Philippians 1.27-28 NET:  Only conduct yourselves in a manner worthy of the gospel of Christ so that– whether I come and see you or whether I remain absent– I should hear that you are standing firm in one spirit, with one mind, by contending side by side for the faith of the gospel, and by not being intimidated in any way by your opponents. This is a sign of their </a:t>
            </a:r>
            <a:r>
              <a:rPr lang="en-US" sz="3200" b="1" u="sng" dirty="0">
                <a:solidFill>
                  <a:srgbClr val="FFFF00"/>
                </a:solidFill>
              </a:rPr>
              <a:t>destruction</a:t>
            </a:r>
            <a:r>
              <a:rPr lang="en-US" sz="3200" dirty="0">
                <a:solidFill>
                  <a:schemeClr val="bg1"/>
                </a:solidFill>
              </a:rPr>
              <a:t>, but of your salvation– a sign which is from God.</a:t>
            </a:r>
          </a:p>
          <a:p>
            <a:endParaRPr lang="en-US" sz="3200" dirty="0">
              <a:solidFill>
                <a:schemeClr val="bg1"/>
              </a:solidFill>
            </a:endParaRPr>
          </a:p>
          <a:p>
            <a:r>
              <a:rPr lang="el-GR" sz="3200" b="1" dirty="0">
                <a:solidFill>
                  <a:srgbClr val="FFFF00"/>
                </a:solidFill>
                <a:latin typeface="Times New Roman" panose="02020603050405020304" pitchFamily="18" charset="0"/>
                <a:cs typeface="Times New Roman" panose="02020603050405020304" pitchFamily="18" charset="0"/>
              </a:rPr>
              <a:t>ἀπώλεια</a:t>
            </a:r>
            <a:r>
              <a:rPr lang="en-US" sz="3200" b="1" dirty="0">
                <a:solidFill>
                  <a:srgbClr val="FFFF00"/>
                </a:solidFill>
              </a:rPr>
              <a:t> = destruction or utter ruin.</a:t>
            </a:r>
          </a:p>
        </p:txBody>
      </p:sp>
      <p:sp>
        <p:nvSpPr>
          <p:cNvPr id="2" name="Oval 1"/>
          <p:cNvSpPr/>
          <p:nvPr/>
        </p:nvSpPr>
        <p:spPr>
          <a:xfrm>
            <a:off x="2047102" y="3402227"/>
            <a:ext cx="2092411" cy="708453"/>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flipH="1">
            <a:off x="1622853" y="4072651"/>
            <a:ext cx="848497" cy="1029731"/>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9521814"/>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77202"/>
            <a:ext cx="9144000" cy="6080798"/>
          </a:xfrm>
          <a:prstGeom prst="rect">
            <a:avLst/>
          </a:prstGeom>
        </p:spPr>
      </p:pic>
      <p:sp>
        <p:nvSpPr>
          <p:cNvPr id="5" name="TextBox 4"/>
          <p:cNvSpPr txBox="1"/>
          <p:nvPr/>
        </p:nvSpPr>
        <p:spPr>
          <a:xfrm>
            <a:off x="0" y="0"/>
            <a:ext cx="9144000" cy="4524315"/>
          </a:xfrm>
          <a:prstGeom prst="rect">
            <a:avLst/>
          </a:prstGeom>
          <a:solidFill>
            <a:srgbClr val="817778"/>
          </a:solidFill>
        </p:spPr>
        <p:txBody>
          <a:bodyPr wrap="square" rtlCol="0">
            <a:spAutoFit/>
          </a:bodyPr>
          <a:lstStyle/>
          <a:p>
            <a:r>
              <a:rPr lang="en-US" sz="3200" dirty="0">
                <a:solidFill>
                  <a:schemeClr val="bg1"/>
                </a:solidFill>
              </a:rPr>
              <a:t>Philippians 1.27-28 NET:  Only conduct yourselves in a manner worthy of the gospel of Christ so that– whether I come and see you or whether I remain absent– I should hear that you are </a:t>
            </a:r>
            <a:r>
              <a:rPr lang="en-US" sz="3200" b="1" u="sng" dirty="0">
                <a:solidFill>
                  <a:srgbClr val="FFFF00"/>
                </a:solidFill>
              </a:rPr>
              <a:t>standing firm in one spirit</a:t>
            </a:r>
            <a:r>
              <a:rPr lang="en-US" sz="3200" dirty="0">
                <a:solidFill>
                  <a:schemeClr val="bg1"/>
                </a:solidFill>
              </a:rPr>
              <a:t>, with one mind, by contending side by side for the faith of the gospel, and by </a:t>
            </a:r>
            <a:r>
              <a:rPr lang="en-US" sz="3200" b="1" u="sng" dirty="0">
                <a:solidFill>
                  <a:srgbClr val="FFFF00"/>
                </a:solidFill>
              </a:rPr>
              <a:t>not being intimidated in any way by your opponents</a:t>
            </a:r>
            <a:r>
              <a:rPr lang="en-US" sz="3200" dirty="0">
                <a:solidFill>
                  <a:schemeClr val="bg1"/>
                </a:solidFill>
              </a:rPr>
              <a:t>. This is a sign of their destruction, but of your salvation– a sign which is from God.</a:t>
            </a:r>
          </a:p>
        </p:txBody>
      </p:sp>
    </p:spTree>
    <p:extLst>
      <p:ext uri="{BB962C8B-B14F-4D97-AF65-F5344CB8AC3E}">
        <p14:creationId xmlns:p14="http://schemas.microsoft.com/office/powerpoint/2010/main" val="3053110432"/>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281</TotalTime>
  <Words>825</Words>
  <Application>Microsoft Office PowerPoint</Application>
  <PresentationFormat>On-screen Show (4:3)</PresentationFormat>
  <Paragraphs>36</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 Groben</dc:creator>
  <cp:lastModifiedBy>William Groben</cp:lastModifiedBy>
  <cp:revision>17</cp:revision>
  <dcterms:created xsi:type="dcterms:W3CDTF">2016-08-20T12:39:47Z</dcterms:created>
  <dcterms:modified xsi:type="dcterms:W3CDTF">2017-12-03T09:04:20Z</dcterms:modified>
</cp:coreProperties>
</file>